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B4E045-7403-4FFB-8BD5-5FA12A85C154}">
  <a:tblStyle styleId="{0EB4E045-7403-4FFB-8BD5-5FA12A85C154}"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0638eac9dd_0_2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0638eac9dd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2b0bf2ec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32b0bf2ec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32af4f737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32af4f737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rtl="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{0EB4E045-7403-4FFB-8BD5-5FA12A85C154}</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None/>
                      </a:pPr>
                      <a:r>
                        <a:t/>
                      </a:r>
                      <a:endParaRPr b="1" sz="1800">
                        <a:latin typeface="Inter"/>
                        <a:ea typeface="Inter"/>
                        <a:cs typeface="Inter"/>
                        <a:sym typeface="Inter"/>
                      </a:endParaRPr>
                    </a:p>
                    <a:p>
                      <a:pPr indent="0" lvl="0" marL="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Cartography</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287475"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{0EB4E045-7403-4FFB-8BD5-5FA12A85C154}</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art and science of making maps to help people understand and explore the world</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a:latin typeface="Inter"/>
                          <a:ea typeface="Inter"/>
                          <a:cs typeface="Inter"/>
                          <a:sym typeface="Inter"/>
                        </a:rPr>
                        <a:t>“The most important recent insight regarding the history of cartography is that maps, far from being dispassionate pictures, are created by people with agendas for how to represent the world.”</a:t>
                      </a:r>
                      <a:endParaRPr>
                        <a:latin typeface="Inter"/>
                        <a:ea typeface="Inter"/>
                        <a:cs typeface="Inter"/>
                        <a:sym typeface="Inter"/>
                      </a:endParaRPr>
                    </a:p>
                    <a:p>
                      <a:pPr indent="0" lvl="0" marL="0" rtl="0" algn="l">
                        <a:spcBef>
                          <a:spcPts val="0"/>
                        </a:spcBef>
                        <a:spcAft>
                          <a:spcPts val="0"/>
                        </a:spcAft>
                        <a:buClr>
                          <a:schemeClr val="dk1"/>
                        </a:buClr>
                        <a:buFont typeface="Arial"/>
                        <a:buNone/>
                      </a:pPr>
                      <a:r>
                        <a:t/>
                      </a:r>
                      <a:endParaRPr>
                        <a:latin typeface="Inter"/>
                        <a:ea typeface="Inter"/>
                        <a:cs typeface="Inter"/>
                        <a:sym typeface="Inter"/>
                      </a:endParaRPr>
                    </a:p>
                    <a:p>
                      <a:pPr indent="-304800" lvl="0" marL="457200" rtl="0" algn="r">
                        <a:spcBef>
                          <a:spcPts val="0"/>
                        </a:spcBef>
                        <a:spcAft>
                          <a:spcPts val="0"/>
                        </a:spcAft>
                        <a:buSzPts val="1200"/>
                        <a:buFont typeface="Inter"/>
                        <a:buChar char="-"/>
                      </a:pPr>
                      <a:r>
                        <a:rPr lang="en" sz="1200">
                          <a:latin typeface="Inter"/>
                          <a:ea typeface="Inter"/>
                          <a:cs typeface="Inter"/>
                          <a:sym typeface="Inter"/>
                        </a:rPr>
                        <a:t>S. Max Edelson</a:t>
                      </a:r>
                      <a:r>
                        <a:rPr i="1" lang="en" sz="1200">
                          <a:latin typeface="Inter"/>
                          <a:ea typeface="Inter"/>
                          <a:cs typeface="Inter"/>
                          <a:sym typeface="Inter"/>
                        </a:rPr>
                        <a:t>, The New Map of Empire: How Britain Imagined America before </a:t>
                      </a:r>
                      <a:endParaRPr i="1" sz="1200">
                        <a:latin typeface="Inter"/>
                        <a:ea typeface="Inter"/>
                        <a:cs typeface="Inter"/>
                        <a:sym typeface="Inter"/>
                      </a:endParaRPr>
                    </a:p>
                    <a:p>
                      <a:pPr indent="0" lvl="0" marL="0" rtl="0" algn="r">
                        <a:spcBef>
                          <a:spcPts val="0"/>
                        </a:spcBef>
                        <a:spcAft>
                          <a:spcPts val="0"/>
                        </a:spcAft>
                        <a:buNone/>
                      </a:pPr>
                      <a:r>
                        <a:rPr i="1" lang="en" sz="1200">
                          <a:latin typeface="Inter"/>
                          <a:ea typeface="Inter"/>
                          <a:cs typeface="Inter"/>
                          <a:sym typeface="Inter"/>
                        </a:rPr>
                        <a:t>Independence</a:t>
                      </a:r>
                      <a:r>
                        <a:rPr lang="en" sz="1200">
                          <a:latin typeface="Inter"/>
                          <a:ea typeface="Inter"/>
                          <a:cs typeface="Inter"/>
                          <a:sym typeface="Inter"/>
                        </a:rPr>
                        <a:t>, 2017.</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Cartography</a:t>
            </a:r>
            <a:endParaRPr b="1" sz="27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287475"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ph idx="2" type="body"/>
          </p:nvPr>
        </p:nvSpPr>
        <p:spPr>
          <a:xfrm>
            <a:off x="96450" y="146550"/>
            <a:ext cx="5154600" cy="34170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NOTICE</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do you see that seems interesting or important?</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WONDER</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questions do you have about this map?</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THINK</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How do you suppose people used this map?</a:t>
            </a:r>
            <a:endParaRPr sz="1800">
              <a:latin typeface="Inter"/>
              <a:ea typeface="Inter"/>
              <a:cs typeface="Inter"/>
              <a:sym typeface="Inter"/>
            </a:endParaRPr>
          </a:p>
        </p:txBody>
      </p:sp>
      <p:sp>
        <p:nvSpPr>
          <p:cNvPr id="163" name="Google Shape;163;p30"/>
          <p:cNvSpPr txBox="1"/>
          <p:nvPr/>
        </p:nvSpPr>
        <p:spPr>
          <a:xfrm>
            <a:off x="5196500" y="3255738"/>
            <a:ext cx="3811800" cy="1293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Sebastian Munster, “</a:t>
            </a:r>
            <a:r>
              <a:rPr lang="en" sz="1200">
                <a:solidFill>
                  <a:schemeClr val="dk1"/>
                </a:solidFill>
                <a:latin typeface="Inter"/>
                <a:ea typeface="Inter"/>
                <a:cs typeface="Inter"/>
                <a:sym typeface="Inter"/>
              </a:rPr>
              <a:t>Map of showing North and South America, or the 'New World'. The map first appeared in Münster's Cosmographia in the 1540s. The map is considered to be the first to show the entire continents of North and South America,” 1544. Public Domain.</a:t>
            </a:r>
            <a:endParaRPr baseline="-25000" sz="1200">
              <a:solidFill>
                <a:schemeClr val="dk1"/>
              </a:solidFill>
              <a:latin typeface="Inter"/>
              <a:ea typeface="Inter"/>
              <a:cs typeface="Inter"/>
              <a:sym typeface="Inter"/>
            </a:endParaRPr>
          </a:p>
        </p:txBody>
      </p:sp>
      <p:sp>
        <p:nvSpPr>
          <p:cNvPr id="164" name="Google Shape;164;p30"/>
          <p:cNvSpPr txBox="1"/>
          <p:nvPr/>
        </p:nvSpPr>
        <p:spPr>
          <a:xfrm>
            <a:off x="1287475"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165" name="Google Shape;165;p30"/>
          <p:cNvPicPr preferRelativeResize="0"/>
          <p:nvPr/>
        </p:nvPicPr>
        <p:blipFill rotWithShape="1">
          <a:blip r:embed="rId3">
            <a:alphaModFix/>
          </a:blip>
          <a:srcRect b="6333" l="7335" r="5851" t="4841"/>
          <a:stretch/>
        </p:blipFill>
        <p:spPr>
          <a:xfrm>
            <a:off x="5095788" y="146550"/>
            <a:ext cx="3912514" cy="30825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